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Poppins Medium" panose="00000600000000000000" pitchFamily="2" charset="0"/>
      <p:regular r:id="rId14"/>
      <p:italic r:id="rId15"/>
    </p:embeddedFont>
    <p:embeddedFont>
      <p:font typeface="Poppins Medium Bold" panose="020B0604020202020204" charset="0"/>
      <p:regular r:id="rId16"/>
    </p:embeddedFont>
    <p:embeddedFont>
      <p:font typeface="Poppins Medium Italics" panose="020B0604020202020204" charset="0"/>
      <p:regular r:id="rId17"/>
    </p:embeddedFont>
    <p:embeddedFont>
      <p:font typeface="Telegraf" panose="020B0604020202020204" charset="0"/>
      <p:regular r:id="rId18"/>
    </p:embeddedFont>
    <p:embeddedFont>
      <p:font typeface="Telegraf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84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netbeez.net/blog/lack-of-network-monitoring-impairs-todays-network-engineers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2222" r="22222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9144000" cy="1028700"/>
            <a:chOff x="0" y="0"/>
            <a:chExt cx="3335756" cy="3752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35756" cy="375273"/>
            </a:xfrm>
            <a:custGeom>
              <a:avLst/>
              <a:gdLst/>
              <a:ahLst/>
              <a:cxnLst/>
              <a:rect l="l" t="t" r="r" b="b"/>
              <a:pathLst>
                <a:path w="3335756" h="375273">
                  <a:moveTo>
                    <a:pt x="0" y="0"/>
                  </a:moveTo>
                  <a:lnTo>
                    <a:pt x="3335756" y="0"/>
                  </a:lnTo>
                  <a:lnTo>
                    <a:pt x="3335756" y="375273"/>
                  </a:lnTo>
                  <a:lnTo>
                    <a:pt x="0" y="375273"/>
                  </a:lnTo>
                  <a:close/>
                </a:path>
              </a:pathLst>
            </a:custGeom>
            <a:solidFill>
              <a:srgbClr val="C5DCE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144000" y="0"/>
            <a:ext cx="9144000" cy="1028700"/>
            <a:chOff x="0" y="0"/>
            <a:chExt cx="3335756" cy="3752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35756" cy="375273"/>
            </a:xfrm>
            <a:custGeom>
              <a:avLst/>
              <a:gdLst/>
              <a:ahLst/>
              <a:cxnLst/>
              <a:rect l="l" t="t" r="r" b="b"/>
              <a:pathLst>
                <a:path w="3335756" h="375273">
                  <a:moveTo>
                    <a:pt x="0" y="0"/>
                  </a:moveTo>
                  <a:lnTo>
                    <a:pt x="3335756" y="0"/>
                  </a:lnTo>
                  <a:lnTo>
                    <a:pt x="3335756" y="375273"/>
                  </a:lnTo>
                  <a:lnTo>
                    <a:pt x="0" y="375273"/>
                  </a:lnTo>
                  <a:close/>
                </a:path>
              </a:pathLst>
            </a:custGeom>
            <a:solidFill>
              <a:srgbClr val="C5DCE9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3878579"/>
            <a:ext cx="7772625" cy="2529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70"/>
              </a:lnSpc>
            </a:pPr>
            <a:r>
              <a:rPr lang="en-US" sz="8700" spc="-226">
                <a:solidFill>
                  <a:srgbClr val="C5DCE9"/>
                </a:solidFill>
                <a:latin typeface="Poppins Medium Bold"/>
              </a:rPr>
              <a:t>Networking Automatizado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802063"/>
            <a:ext cx="7772625" cy="26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90"/>
              </a:lnSpc>
            </a:pPr>
            <a:r>
              <a:rPr lang="en-US" sz="1793" spc="34">
                <a:solidFill>
                  <a:srgbClr val="C5DCE9"/>
                </a:solidFill>
                <a:latin typeface="Poppins Medium"/>
              </a:rPr>
              <a:t>SOLUCIONANDO LOS PROBLEMAS DE LA INFRAESTRUCTURA CLÁSICA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8689811"/>
            <a:ext cx="5031434" cy="711047"/>
            <a:chOff x="0" y="0"/>
            <a:chExt cx="6708579" cy="94806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66675"/>
              <a:ext cx="6708579" cy="446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 u="none">
                  <a:solidFill>
                    <a:srgbClr val="FFFFFF"/>
                  </a:solidFill>
                  <a:latin typeface="Telegraf"/>
                </a:rPr>
                <a:t>Autor: Javier Sánchez Páez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01233"/>
              <a:ext cx="6708579" cy="446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Telegraf"/>
                </a:rPr>
                <a:t>Tutor: Víctor Manuel Montero Malagón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10287000"/>
            <a:chOff x="0" y="0"/>
            <a:chExt cx="375273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273" cy="3752726"/>
            </a:xfrm>
            <a:custGeom>
              <a:avLst/>
              <a:gdLst/>
              <a:ahLst/>
              <a:cxnLst/>
              <a:rect l="l" t="t" r="r" b="b"/>
              <a:pathLst>
                <a:path w="375273" h="3752726">
                  <a:moveTo>
                    <a:pt x="0" y="0"/>
                  </a:moveTo>
                  <a:lnTo>
                    <a:pt x="375273" y="0"/>
                  </a:lnTo>
                  <a:lnTo>
                    <a:pt x="375273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C5DC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308398" y="0"/>
            <a:ext cx="7950902" cy="10287000"/>
            <a:chOff x="0" y="0"/>
            <a:chExt cx="10601203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575" b="575"/>
            <a:stretch>
              <a:fillRect/>
            </a:stretch>
          </p:blipFill>
          <p:spPr>
            <a:xfrm>
              <a:off x="0" y="0"/>
              <a:ext cx="10601203" cy="1371600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3808760"/>
            <a:ext cx="4590965" cy="1141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13"/>
              </a:lnSpc>
            </a:pPr>
            <a:r>
              <a:rPr lang="en-US" sz="7399" spc="-192">
                <a:solidFill>
                  <a:srgbClr val="C5DCE9"/>
                </a:solidFill>
                <a:latin typeface="Poppins Medium Bold"/>
              </a:rPr>
              <a:t>Índice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284799"/>
            <a:ext cx="6267589" cy="2412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>
              <a:lnSpc>
                <a:spcPts val="3893"/>
              </a:lnSpc>
              <a:buFont typeface="Arial"/>
              <a:buChar char="•"/>
            </a:pPr>
            <a:r>
              <a:rPr lang="en-US" sz="2199">
                <a:solidFill>
                  <a:srgbClr val="C5DCE9"/>
                </a:solidFill>
                <a:latin typeface="Telegraf Bold"/>
              </a:rPr>
              <a:t> ¿Qué?</a:t>
            </a:r>
          </a:p>
          <a:p>
            <a:pPr marL="474976" lvl="1" indent="-237488">
              <a:lnSpc>
                <a:spcPts val="3893"/>
              </a:lnSpc>
              <a:buFont typeface="Arial"/>
              <a:buChar char="•"/>
            </a:pPr>
            <a:r>
              <a:rPr lang="en-US" sz="2199">
                <a:solidFill>
                  <a:srgbClr val="C5DCE9"/>
                </a:solidFill>
                <a:latin typeface="Telegraf Bold"/>
              </a:rPr>
              <a:t> ¿Cómo?</a:t>
            </a:r>
          </a:p>
          <a:p>
            <a:pPr marL="474976" lvl="1" indent="-237488">
              <a:lnSpc>
                <a:spcPts val="3893"/>
              </a:lnSpc>
              <a:buFont typeface="Arial"/>
              <a:buChar char="•"/>
            </a:pPr>
            <a:r>
              <a:rPr lang="en-US" sz="2199">
                <a:solidFill>
                  <a:srgbClr val="C5DCE9"/>
                </a:solidFill>
                <a:latin typeface="Telegraf Bold"/>
              </a:rPr>
              <a:t> ¿Por qué?</a:t>
            </a:r>
          </a:p>
          <a:p>
            <a:pPr marL="474976" lvl="1" indent="-237488">
              <a:lnSpc>
                <a:spcPts val="3893"/>
              </a:lnSpc>
              <a:buFont typeface="Arial"/>
              <a:buChar char="•"/>
            </a:pPr>
            <a:r>
              <a:rPr lang="en-US" sz="2199">
                <a:solidFill>
                  <a:srgbClr val="C5DCE9"/>
                </a:solidFill>
                <a:latin typeface="Telegraf Bold"/>
              </a:rPr>
              <a:t> Resultados</a:t>
            </a:r>
          </a:p>
          <a:p>
            <a:pPr marL="474976" lvl="1" indent="-237488">
              <a:lnSpc>
                <a:spcPts val="3893"/>
              </a:lnSpc>
              <a:buFont typeface="Arial"/>
              <a:buChar char="•"/>
            </a:pPr>
            <a:r>
              <a:rPr lang="en-US" sz="2199">
                <a:solidFill>
                  <a:srgbClr val="C5DCE9"/>
                </a:solidFill>
                <a:latin typeface="Telegraf Bold"/>
              </a:rPr>
              <a:t> Conclusiones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0"/>
            <a:ext cx="9308398" cy="1028700"/>
            <a:chOff x="0" y="0"/>
            <a:chExt cx="3395729" cy="375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95729" cy="375273"/>
            </a:xfrm>
            <a:custGeom>
              <a:avLst/>
              <a:gdLst/>
              <a:ahLst/>
              <a:cxnLst/>
              <a:rect l="l" t="t" r="r" b="b"/>
              <a:pathLst>
                <a:path w="3395729" h="375273">
                  <a:moveTo>
                    <a:pt x="0" y="0"/>
                  </a:moveTo>
                  <a:lnTo>
                    <a:pt x="3395729" y="0"/>
                  </a:lnTo>
                  <a:lnTo>
                    <a:pt x="3395729" y="375273"/>
                  </a:lnTo>
                  <a:lnTo>
                    <a:pt x="0" y="375273"/>
                  </a:lnTo>
                  <a:close/>
                </a:path>
              </a:pathLst>
            </a:custGeom>
            <a:solidFill>
              <a:srgbClr val="C5DCE9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03321" y="0"/>
            <a:ext cx="6384679" cy="7502099"/>
            <a:chOff x="0" y="0"/>
            <a:chExt cx="8512905" cy="1000279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447" r="7447"/>
            <a:stretch>
              <a:fillRect/>
            </a:stretch>
          </p:blipFill>
          <p:spPr>
            <a:xfrm>
              <a:off x="0" y="0"/>
              <a:ext cx="8512905" cy="1000279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1903321" y="7502099"/>
            <a:ext cx="6384679" cy="2784901"/>
            <a:chOff x="0" y="0"/>
            <a:chExt cx="2329148" cy="101593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9148" cy="1015939"/>
            </a:xfrm>
            <a:custGeom>
              <a:avLst/>
              <a:gdLst/>
              <a:ahLst/>
              <a:cxnLst/>
              <a:rect l="l" t="t" r="r" b="b"/>
              <a:pathLst>
                <a:path w="2329148" h="1015939">
                  <a:moveTo>
                    <a:pt x="0" y="0"/>
                  </a:moveTo>
                  <a:lnTo>
                    <a:pt x="2329148" y="0"/>
                  </a:lnTo>
                  <a:lnTo>
                    <a:pt x="2329148" y="1015939"/>
                  </a:lnTo>
                  <a:lnTo>
                    <a:pt x="0" y="1015939"/>
                  </a:lnTo>
                  <a:close/>
                </a:path>
              </a:pathLst>
            </a:custGeom>
            <a:solidFill>
              <a:srgbClr val="C5DCE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1903321" cy="1028700"/>
            <a:chOff x="0" y="0"/>
            <a:chExt cx="4342364" cy="3752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42364" cy="375273"/>
            </a:xfrm>
            <a:custGeom>
              <a:avLst/>
              <a:gdLst/>
              <a:ahLst/>
              <a:cxnLst/>
              <a:rect l="l" t="t" r="r" b="b"/>
              <a:pathLst>
                <a:path w="4342364" h="375273">
                  <a:moveTo>
                    <a:pt x="0" y="0"/>
                  </a:moveTo>
                  <a:lnTo>
                    <a:pt x="4342364" y="0"/>
                  </a:lnTo>
                  <a:lnTo>
                    <a:pt x="4342364" y="375273"/>
                  </a:lnTo>
                  <a:lnTo>
                    <a:pt x="0" y="375273"/>
                  </a:lnTo>
                  <a:close/>
                </a:path>
              </a:pathLst>
            </a:custGeom>
            <a:solidFill>
              <a:srgbClr val="C5DCE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916835" y="9601418"/>
            <a:ext cx="1371165" cy="685582"/>
            <a:chOff x="0" y="0"/>
            <a:chExt cx="382778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27780" cy="1913890"/>
            </a:xfrm>
            <a:custGeom>
              <a:avLst/>
              <a:gdLst/>
              <a:ahLst/>
              <a:cxnLst/>
              <a:rect l="l" t="t" r="r" b="b"/>
              <a:pathLst>
                <a:path w="3827780" h="1913890">
                  <a:moveTo>
                    <a:pt x="0" y="0"/>
                  </a:moveTo>
                  <a:lnTo>
                    <a:pt x="3827780" y="0"/>
                  </a:lnTo>
                  <a:lnTo>
                    <a:pt x="382778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5DCE9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3879131"/>
            <a:ext cx="9291139" cy="118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C5DCE9"/>
                </a:solidFill>
                <a:latin typeface="Telegraf"/>
              </a:rPr>
              <a:t>La automatización de redes es una "vuelta de tuerca" a cómo se configura una infraestructura de red para dotarla de un nuevo planteamiento más operable.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341101"/>
            <a:ext cx="9291139" cy="1141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13"/>
              </a:lnSpc>
            </a:pPr>
            <a:r>
              <a:rPr lang="en-US" sz="7399" spc="-192">
                <a:solidFill>
                  <a:srgbClr val="C5DCE9"/>
                </a:solidFill>
                <a:latin typeface="Poppins Medium Bold"/>
              </a:rPr>
              <a:t>¿Qué?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85678" y="7666597"/>
            <a:ext cx="4619965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spc="76">
                <a:solidFill>
                  <a:srgbClr val="231F20"/>
                </a:solidFill>
                <a:latin typeface="Telegraf"/>
              </a:rPr>
              <a:t>Diagrama de entornos con los que trabajaremos.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5676099"/>
            <a:ext cx="8893296" cy="1572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C5DCE9"/>
                </a:solidFill>
                <a:latin typeface="Telegraf"/>
              </a:rPr>
              <a:t>Mejor aprovechamiento del tiempo</a:t>
            </a:r>
            <a:r>
              <a:rPr lang="en-US" sz="2200" u="none">
                <a:solidFill>
                  <a:srgbClr val="C5DCE9"/>
                </a:solidFill>
                <a:latin typeface="Telegraf"/>
              </a:rPr>
              <a:t>. </a:t>
            </a:r>
          </a:p>
          <a:p>
            <a:pPr marL="474981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u="none">
                <a:solidFill>
                  <a:srgbClr val="C5DCE9"/>
                </a:solidFill>
                <a:latin typeface="Telegraf"/>
              </a:rPr>
              <a:t>Menor dinero perdido. </a:t>
            </a:r>
          </a:p>
          <a:p>
            <a:pPr marL="474981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u="none">
                <a:solidFill>
                  <a:srgbClr val="C5DCE9"/>
                </a:solidFill>
                <a:latin typeface="Telegraf"/>
              </a:rPr>
              <a:t>Versionado de red. </a:t>
            </a:r>
          </a:p>
          <a:p>
            <a:pPr marL="474981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u="none">
                <a:solidFill>
                  <a:srgbClr val="C5DCE9"/>
                </a:solidFill>
                <a:latin typeface="Telegraf"/>
              </a:rPr>
              <a:t>Escalabilidad.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555" r="5555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117312" y="4824230"/>
            <a:ext cx="5401900" cy="313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C5DCE9"/>
                </a:solidFill>
                <a:latin typeface="Telegraf"/>
              </a:rPr>
              <a:t>La evolución que ha tenido el ámbito de la programación nos va a servir como punto de partida.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C5DCE9"/>
              </a:solidFill>
              <a:latin typeface="Telegraf"/>
            </a:endParaR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C5DCE9"/>
                </a:solidFill>
                <a:latin typeface="Telegraf"/>
              </a:rPr>
              <a:t>En este proyecto se abarcan metodologías y herramientas tales como </a:t>
            </a:r>
            <a:r>
              <a:rPr lang="en-US" sz="2200">
                <a:solidFill>
                  <a:srgbClr val="C5DCE9"/>
                </a:solidFill>
                <a:latin typeface="Telegraf Bold"/>
              </a:rPr>
              <a:t>GitOps</a:t>
            </a:r>
            <a:r>
              <a:rPr lang="en-US" sz="2200">
                <a:solidFill>
                  <a:srgbClr val="C5DCE9"/>
                </a:solidFill>
                <a:latin typeface="Telegraf"/>
              </a:rPr>
              <a:t>, </a:t>
            </a:r>
            <a:r>
              <a:rPr lang="en-US" sz="2200">
                <a:solidFill>
                  <a:srgbClr val="C5DCE9"/>
                </a:solidFill>
                <a:latin typeface="Telegraf Bold"/>
              </a:rPr>
              <a:t>DevOps</a:t>
            </a:r>
            <a:r>
              <a:rPr lang="en-US" sz="2200">
                <a:solidFill>
                  <a:srgbClr val="C5DCE9"/>
                </a:solidFill>
                <a:latin typeface="Telegraf"/>
              </a:rPr>
              <a:t>, </a:t>
            </a:r>
            <a:r>
              <a:rPr lang="en-US" sz="2200">
                <a:solidFill>
                  <a:srgbClr val="C5DCE9"/>
                </a:solidFill>
                <a:latin typeface="Telegraf Bold"/>
              </a:rPr>
              <a:t>CI </a:t>
            </a:r>
            <a:r>
              <a:rPr lang="en-US" sz="2200">
                <a:solidFill>
                  <a:srgbClr val="C5DCE9"/>
                </a:solidFill>
                <a:latin typeface="Telegraf"/>
              </a:rPr>
              <a:t>e</a:t>
            </a:r>
            <a:r>
              <a:rPr lang="en-US" sz="2200">
                <a:solidFill>
                  <a:srgbClr val="C5DCE9"/>
                </a:solidFill>
                <a:latin typeface="Telegraf Bold"/>
              </a:rPr>
              <a:t> </a:t>
            </a:r>
            <a:r>
              <a:rPr lang="en-US" sz="2200">
                <a:solidFill>
                  <a:srgbClr val="C5DCE9"/>
                </a:solidFill>
                <a:latin typeface="Telegraf"/>
              </a:rPr>
              <a:t>Infraestructura como Código (</a:t>
            </a:r>
            <a:r>
              <a:rPr lang="en-US" sz="2200">
                <a:solidFill>
                  <a:srgbClr val="C5DCE9"/>
                </a:solidFill>
                <a:latin typeface="Telegraf Bold"/>
              </a:rPr>
              <a:t>IaC</a:t>
            </a:r>
            <a:r>
              <a:rPr lang="en-US" sz="2200">
                <a:solidFill>
                  <a:srgbClr val="C5DCE9"/>
                </a:solidFill>
                <a:latin typeface="Telegraf"/>
              </a:rPr>
              <a:t>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17312" y="2654916"/>
            <a:ext cx="5401900" cy="1141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13"/>
              </a:lnSpc>
            </a:pPr>
            <a:r>
              <a:rPr lang="en-US" sz="7399" spc="-192">
                <a:solidFill>
                  <a:srgbClr val="C5DCE9"/>
                </a:solidFill>
                <a:latin typeface="Poppins Medium Bold"/>
              </a:rPr>
              <a:t>¿Cómo?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144000" y="0"/>
            <a:ext cx="9144000" cy="1028700"/>
            <a:chOff x="0" y="0"/>
            <a:chExt cx="3335756" cy="3752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35756" cy="375273"/>
            </a:xfrm>
            <a:custGeom>
              <a:avLst/>
              <a:gdLst/>
              <a:ahLst/>
              <a:cxnLst/>
              <a:rect l="l" t="t" r="r" b="b"/>
              <a:pathLst>
                <a:path w="3335756" h="375273">
                  <a:moveTo>
                    <a:pt x="0" y="0"/>
                  </a:moveTo>
                  <a:lnTo>
                    <a:pt x="3335756" y="0"/>
                  </a:lnTo>
                  <a:lnTo>
                    <a:pt x="3335756" y="375273"/>
                  </a:lnTo>
                  <a:lnTo>
                    <a:pt x="0" y="375273"/>
                  </a:lnTo>
                  <a:close/>
                </a:path>
              </a:pathLst>
            </a:custGeom>
            <a:solidFill>
              <a:srgbClr val="C5DCE9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143500"/>
            <a:ext cx="18288000" cy="5143500"/>
            <a:chOff x="0" y="0"/>
            <a:chExt cx="24384000" cy="6858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6093" b="26093"/>
            <a:stretch>
              <a:fillRect/>
            </a:stretch>
          </p:blipFill>
          <p:spPr>
            <a:xfrm>
              <a:off x="0" y="0"/>
              <a:ext cx="24384000" cy="6858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28700" y="6616753"/>
            <a:ext cx="4356938" cy="2196995"/>
            <a:chOff x="0" y="0"/>
            <a:chExt cx="5809251" cy="292932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2540" r="2540"/>
            <a:stretch>
              <a:fillRect/>
            </a:stretch>
          </p:blipFill>
          <p:spPr>
            <a:xfrm>
              <a:off x="0" y="0"/>
              <a:ext cx="5809251" cy="2929327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49884"/>
            <a:ext cx="7533096" cy="62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C5DCE9"/>
                </a:solidFill>
                <a:latin typeface="Telegraf Bold"/>
              </a:rPr>
              <a:t>Métodos y herramientas aplicadas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0031" y="2800898"/>
            <a:ext cx="2618314" cy="1419992"/>
            <a:chOff x="0" y="0"/>
            <a:chExt cx="3491085" cy="1893322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3491085" cy="468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C5DCE9"/>
                  </a:solidFill>
                  <a:latin typeface="Telegraf Bold"/>
                </a:rPr>
                <a:t>CI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57494"/>
              <a:ext cx="3491085" cy="1335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C5DCE9"/>
                  </a:solidFill>
                  <a:latin typeface="Telegraf"/>
                </a:rPr>
                <a:t>Traducción al inglés de </a:t>
              </a:r>
              <a:r>
                <a:rPr lang="en-US" sz="1899">
                  <a:solidFill>
                    <a:srgbClr val="C5DCE9"/>
                  </a:solidFill>
                  <a:latin typeface="Telegraf Bold"/>
                </a:rPr>
                <a:t>"Integración Continua"</a:t>
              </a:r>
              <a:r>
                <a:rPr lang="en-US" sz="1899">
                  <a:solidFill>
                    <a:srgbClr val="C5DCE9"/>
                  </a:solidFill>
                  <a:latin typeface="Telegraf"/>
                </a:rPr>
                <a:t>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043960" y="2800898"/>
            <a:ext cx="2326418" cy="1419992"/>
            <a:chOff x="0" y="0"/>
            <a:chExt cx="3101891" cy="189332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66675"/>
              <a:ext cx="3101891" cy="468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C5DCE9"/>
                  </a:solidFill>
                  <a:latin typeface="Telegraf Bold"/>
                </a:rPr>
                <a:t>DevOps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57494"/>
              <a:ext cx="3101891" cy="1335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C5DCE9"/>
                  </a:solidFill>
                  <a:latin typeface="Telegraf"/>
                </a:rPr>
                <a:t>Mejorar la </a:t>
              </a:r>
              <a:r>
                <a:rPr lang="en-US" sz="1899">
                  <a:solidFill>
                    <a:srgbClr val="C5DCE9"/>
                  </a:solidFill>
                  <a:latin typeface="Telegraf Bold"/>
                </a:rPr>
                <a:t>colaboración</a:t>
              </a:r>
              <a:r>
                <a:rPr lang="en-US" sz="1899">
                  <a:solidFill>
                    <a:srgbClr val="C5DCE9"/>
                  </a:solidFill>
                  <a:latin typeface="Telegraf"/>
                </a:rPr>
                <a:t>, </a:t>
              </a:r>
              <a:r>
                <a:rPr lang="en-US" sz="1899">
                  <a:solidFill>
                    <a:srgbClr val="C5DCE9"/>
                  </a:solidFill>
                  <a:latin typeface="Telegraf Bold"/>
                </a:rPr>
                <a:t>eficiencia </a:t>
              </a:r>
              <a:r>
                <a:rPr lang="en-US" sz="1899">
                  <a:solidFill>
                    <a:srgbClr val="C5DCE9"/>
                  </a:solidFill>
                  <a:latin typeface="Telegraf"/>
                </a:rPr>
                <a:t>y </a:t>
              </a:r>
              <a:r>
                <a:rPr lang="en-US" sz="1899">
                  <a:solidFill>
                    <a:srgbClr val="C5DCE9"/>
                  </a:solidFill>
                  <a:latin typeface="Telegraf Bold"/>
                </a:rPr>
                <a:t>calidad</a:t>
              </a:r>
              <a:r>
                <a:rPr lang="en-US" sz="1899">
                  <a:solidFill>
                    <a:srgbClr val="C5DCE9"/>
                  </a:solidFill>
                  <a:latin typeface="Telegraf"/>
                </a:rPr>
                <a:t>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629363" y="2800898"/>
            <a:ext cx="2466165" cy="1753367"/>
            <a:chOff x="0" y="0"/>
            <a:chExt cx="3288220" cy="233782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6675"/>
              <a:ext cx="3288220" cy="468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C5DCE9"/>
                  </a:solidFill>
                  <a:latin typeface="Telegraf Bold"/>
                </a:rPr>
                <a:t>IaC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57494"/>
              <a:ext cx="3288220" cy="1780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C5DCE9"/>
                  </a:solidFill>
                  <a:latin typeface="Telegraf"/>
                </a:rPr>
                <a:t>Abastecer un entorno productivo de forma </a:t>
              </a:r>
              <a:r>
                <a:rPr lang="en-US" sz="1899">
                  <a:solidFill>
                    <a:srgbClr val="C5DCE9"/>
                  </a:solidFill>
                  <a:latin typeface="Telegraf Bold"/>
                </a:rPr>
                <a:t>no interactiva</a:t>
              </a:r>
              <a:r>
                <a:rPr lang="en-US" sz="1899">
                  <a:solidFill>
                    <a:srgbClr val="C5DCE9"/>
                  </a:solidFill>
                  <a:latin typeface="Telegraf"/>
                </a:rPr>
                <a:t>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928292" y="2800898"/>
            <a:ext cx="2618314" cy="2086742"/>
            <a:chOff x="0" y="0"/>
            <a:chExt cx="3491085" cy="278232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66675"/>
              <a:ext cx="3491085" cy="468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C5DCE9"/>
                  </a:solidFill>
                  <a:latin typeface="Telegraf Bold"/>
                </a:rPr>
                <a:t>GitOps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557494"/>
              <a:ext cx="3491085" cy="2224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C5DCE9"/>
                  </a:solidFill>
                  <a:latin typeface="Telegraf"/>
                </a:rPr>
                <a:t>Uso de </a:t>
              </a:r>
              <a:r>
                <a:rPr lang="en-US" sz="1899">
                  <a:solidFill>
                    <a:srgbClr val="C5DCE9"/>
                  </a:solidFill>
                  <a:latin typeface="Telegraf Bold"/>
                </a:rPr>
                <a:t>Git </a:t>
              </a:r>
              <a:r>
                <a:rPr lang="en-US" sz="1899">
                  <a:solidFill>
                    <a:srgbClr val="C5DCE9"/>
                  </a:solidFill>
                  <a:latin typeface="Telegraf"/>
                </a:rPr>
                <a:t>como </a:t>
              </a:r>
              <a:r>
                <a:rPr lang="en-US" sz="1899">
                  <a:solidFill>
                    <a:srgbClr val="C5DCE9"/>
                  </a:solidFill>
                  <a:latin typeface="Telegraf Bold"/>
                </a:rPr>
                <a:t>SSoT </a:t>
              </a:r>
              <a:r>
                <a:rPr lang="en-US" sz="1899">
                  <a:solidFill>
                    <a:srgbClr val="C5DCE9"/>
                  </a:solidFill>
                  <a:latin typeface="Telegraf"/>
                </a:rPr>
                <a:t>para gestionar infraestructura </a:t>
              </a:r>
              <a:r>
                <a:rPr lang="en-US" sz="1899">
                  <a:solidFill>
                    <a:srgbClr val="C5DCE9"/>
                  </a:solidFill>
                  <a:latin typeface="Telegraf Bold"/>
                </a:rPr>
                <a:t>automatizando </a:t>
              </a:r>
              <a:r>
                <a:rPr lang="en-US" sz="1899">
                  <a:solidFill>
                    <a:srgbClr val="C5DCE9"/>
                  </a:solidFill>
                  <a:latin typeface="Telegraf"/>
                </a:rPr>
                <a:t>todo lo posible.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259300" y="0"/>
            <a:ext cx="1028700" cy="10287000"/>
            <a:chOff x="0" y="0"/>
            <a:chExt cx="375273" cy="375272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75273" cy="3752726"/>
            </a:xfrm>
            <a:custGeom>
              <a:avLst/>
              <a:gdLst/>
              <a:ahLst/>
              <a:cxnLst/>
              <a:rect l="l" t="t" r="r" b="b"/>
              <a:pathLst>
                <a:path w="375273" h="3752726">
                  <a:moveTo>
                    <a:pt x="0" y="0"/>
                  </a:moveTo>
                  <a:lnTo>
                    <a:pt x="375273" y="0"/>
                  </a:lnTo>
                  <a:lnTo>
                    <a:pt x="375273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C5DCE9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6671512" cy="3752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375273"/>
            </a:xfrm>
            <a:custGeom>
              <a:avLst/>
              <a:gdLst/>
              <a:ahLst/>
              <a:cxnLst/>
              <a:rect l="l" t="t" r="r" b="b"/>
              <a:pathLst>
                <a:path w="6671512" h="375273">
                  <a:moveTo>
                    <a:pt x="0" y="0"/>
                  </a:moveTo>
                  <a:lnTo>
                    <a:pt x="6671512" y="0"/>
                  </a:lnTo>
                  <a:lnTo>
                    <a:pt x="6671512" y="375273"/>
                  </a:lnTo>
                  <a:lnTo>
                    <a:pt x="0" y="375273"/>
                  </a:lnTo>
                  <a:close/>
                </a:path>
              </a:pathLst>
            </a:custGeom>
            <a:solidFill>
              <a:srgbClr val="C5DCE9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502466" y="2068059"/>
            <a:ext cx="7588170" cy="6150881"/>
          </a:xfrm>
          <a:custGeom>
            <a:avLst/>
            <a:gdLst/>
            <a:ahLst/>
            <a:cxnLst/>
            <a:rect l="l" t="t" r="r" b="b"/>
            <a:pathLst>
              <a:path w="7588170" h="6150881">
                <a:moveTo>
                  <a:pt x="0" y="0"/>
                </a:moveTo>
                <a:lnTo>
                  <a:pt x="7588170" y="0"/>
                </a:lnTo>
                <a:lnTo>
                  <a:pt x="7588170" y="6150882"/>
                </a:lnTo>
                <a:lnTo>
                  <a:pt x="0" y="6150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4530801"/>
            <a:ext cx="5893513" cy="274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C5DCE9"/>
                </a:solidFill>
                <a:latin typeface="Telegraf"/>
              </a:rPr>
              <a:t>Implementar una solución de redes adaptativa nos soluciona muchos problemas: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C5DCE9"/>
              </a:solidFill>
              <a:latin typeface="Telegraf"/>
            </a:endParaRPr>
          </a:p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C5DCE9"/>
                </a:solidFill>
                <a:latin typeface="Telegraf"/>
              </a:rPr>
              <a:t>Pérdida de </a:t>
            </a:r>
            <a:r>
              <a:rPr lang="en-US" sz="2200">
                <a:solidFill>
                  <a:srgbClr val="C5DCE9"/>
                </a:solidFill>
                <a:latin typeface="Telegraf Bold"/>
              </a:rPr>
              <a:t>tiempo</a:t>
            </a:r>
            <a:r>
              <a:rPr lang="en-US" sz="2200">
                <a:solidFill>
                  <a:srgbClr val="C5DCE9"/>
                </a:solidFill>
                <a:latin typeface="Telegraf"/>
              </a:rPr>
              <a:t>.</a:t>
            </a:r>
          </a:p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C5DCE9"/>
                </a:solidFill>
                <a:latin typeface="Telegraf"/>
              </a:rPr>
              <a:t>Solución </a:t>
            </a:r>
            <a:r>
              <a:rPr lang="en-US" sz="2200">
                <a:solidFill>
                  <a:srgbClr val="C5DCE9"/>
                </a:solidFill>
                <a:latin typeface="Telegraf Bold"/>
              </a:rPr>
              <a:t>rápida</a:t>
            </a:r>
            <a:r>
              <a:rPr lang="en-US" sz="2200">
                <a:solidFill>
                  <a:srgbClr val="C5DCE9"/>
                </a:solidFill>
                <a:latin typeface="Telegraf"/>
              </a:rPr>
              <a:t>, </a:t>
            </a:r>
            <a:r>
              <a:rPr lang="en-US" sz="2200">
                <a:solidFill>
                  <a:srgbClr val="C5DCE9"/>
                </a:solidFill>
                <a:latin typeface="Telegraf Bold"/>
              </a:rPr>
              <a:t>fácil </a:t>
            </a:r>
            <a:r>
              <a:rPr lang="en-US" sz="2200">
                <a:solidFill>
                  <a:srgbClr val="C5DCE9"/>
                </a:solidFill>
                <a:latin typeface="Telegraf"/>
              </a:rPr>
              <a:t>y </a:t>
            </a:r>
            <a:r>
              <a:rPr lang="en-US" sz="2200">
                <a:solidFill>
                  <a:srgbClr val="C5DCE9"/>
                </a:solidFill>
                <a:latin typeface="Telegraf Bold"/>
              </a:rPr>
              <a:t>eficaz</a:t>
            </a:r>
            <a:r>
              <a:rPr lang="en-US" sz="2200">
                <a:solidFill>
                  <a:srgbClr val="C5DCE9"/>
                </a:solidFill>
                <a:latin typeface="Telegraf"/>
              </a:rPr>
              <a:t>.</a:t>
            </a:r>
          </a:p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C5DCE9"/>
                </a:solidFill>
                <a:latin typeface="Telegraf Bold"/>
              </a:rPr>
              <a:t>Escalable</a:t>
            </a:r>
            <a:r>
              <a:rPr lang="en-US" sz="2200">
                <a:solidFill>
                  <a:srgbClr val="C5DCE9"/>
                </a:solidFill>
                <a:latin typeface="Telegraf"/>
              </a:rPr>
              <a:t>.</a:t>
            </a:r>
          </a:p>
          <a:p>
            <a:pPr marL="474981" lvl="1" indent="-237491" algn="l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>
                <a:solidFill>
                  <a:srgbClr val="C5DCE9"/>
                </a:solidFill>
                <a:latin typeface="Telegraf Bold"/>
              </a:rPr>
              <a:t>Seguro</a:t>
            </a:r>
            <a:r>
              <a:rPr lang="en-US" sz="2200">
                <a:solidFill>
                  <a:srgbClr val="C5DCE9"/>
                </a:solidFill>
                <a:latin typeface="Telegraf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2522" y="2026752"/>
            <a:ext cx="5401900" cy="1141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14"/>
              </a:lnSpc>
            </a:pPr>
            <a:r>
              <a:rPr lang="en-US" sz="7400" spc="-192">
                <a:solidFill>
                  <a:srgbClr val="C5DCE9"/>
                </a:solidFill>
                <a:latin typeface="Poppins Medium Bold"/>
              </a:rPr>
              <a:t>¿Por qué?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6878" y="4169378"/>
            <a:ext cx="5893513" cy="118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C5DCE9"/>
                </a:solidFill>
                <a:latin typeface="Telegraf"/>
              </a:rPr>
              <a:t>La automatización de redes nos permite, entre otras cosas, ver fácilmente </a:t>
            </a:r>
            <a:r>
              <a:rPr lang="en-US" sz="2200">
                <a:solidFill>
                  <a:srgbClr val="C5DCE9"/>
                </a:solidFill>
                <a:latin typeface="Telegraf Bold"/>
              </a:rPr>
              <a:t>qué </a:t>
            </a:r>
            <a:r>
              <a:rPr lang="en-US" sz="2200">
                <a:solidFill>
                  <a:srgbClr val="C5DCE9"/>
                </a:solidFill>
                <a:latin typeface="Telegraf"/>
              </a:rPr>
              <a:t>falla y </a:t>
            </a:r>
            <a:r>
              <a:rPr lang="en-US" sz="2200">
                <a:solidFill>
                  <a:srgbClr val="C5DCE9"/>
                </a:solidFill>
                <a:latin typeface="Telegraf Bold"/>
              </a:rPr>
              <a:t>por qué </a:t>
            </a:r>
            <a:r>
              <a:rPr lang="en-US" sz="2200">
                <a:solidFill>
                  <a:srgbClr val="C5DCE9"/>
                </a:solidFill>
                <a:latin typeface="Telegraf"/>
              </a:rPr>
              <a:t>falla.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546878" y="2640642"/>
            <a:ext cx="5401900" cy="1141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14"/>
              </a:lnSpc>
            </a:pPr>
            <a:r>
              <a:rPr lang="en-US" sz="7400" spc="-192">
                <a:solidFill>
                  <a:srgbClr val="C5DCE9"/>
                </a:solidFill>
                <a:latin typeface="Poppins Medium Bold"/>
              </a:rPr>
              <a:t>Resultados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402547"/>
            <a:ext cx="6389544" cy="23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0"/>
              </a:lnSpc>
              <a:spcBef>
                <a:spcPct val="0"/>
              </a:spcBef>
            </a:pPr>
            <a:r>
              <a:rPr lang="en-US" sz="1300" spc="62">
                <a:solidFill>
                  <a:srgbClr val="292727"/>
                </a:solidFill>
                <a:latin typeface="Poppins Medium Italics"/>
              </a:rPr>
              <a:t>Fuente: Un sitio genial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74800" y="1452093"/>
            <a:ext cx="8558636" cy="8276339"/>
            <a:chOff x="0" y="0"/>
            <a:chExt cx="11411515" cy="11035119"/>
          </a:xfrm>
        </p:grpSpPr>
        <p:sp>
          <p:nvSpPr>
            <p:cNvPr id="6" name="TextBox 6"/>
            <p:cNvSpPr txBox="1"/>
            <p:nvPr/>
          </p:nvSpPr>
          <p:spPr>
            <a:xfrm>
              <a:off x="1579021" y="-85725"/>
              <a:ext cx="9148941" cy="681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15"/>
                </a:lnSpc>
                <a:spcBef>
                  <a:spcPct val="0"/>
                </a:spcBef>
              </a:pPr>
              <a:r>
                <a:rPr lang="en-US" sz="2939" u="none">
                  <a:solidFill>
                    <a:srgbClr val="FFFFFF"/>
                  </a:solidFill>
                  <a:latin typeface="Poppins Medium"/>
                </a:rPr>
                <a:t>Solución Difícil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579021" y="509958"/>
              <a:ext cx="9148941" cy="681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15"/>
                </a:lnSpc>
                <a:spcBef>
                  <a:spcPct val="0"/>
                </a:spcBef>
              </a:pPr>
              <a:r>
                <a:rPr lang="en-US" sz="2939" u="none">
                  <a:solidFill>
                    <a:srgbClr val="FFFFFF"/>
                  </a:solidFill>
                  <a:latin typeface="Poppins Medium"/>
                </a:rPr>
                <a:t>No relacionado con la red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579021" y="1105641"/>
              <a:ext cx="9148941" cy="681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15"/>
                </a:lnSpc>
                <a:spcBef>
                  <a:spcPct val="0"/>
                </a:spcBef>
              </a:pPr>
              <a:r>
                <a:rPr lang="en-US" sz="2939" u="none">
                  <a:solidFill>
                    <a:srgbClr val="FFFFFF"/>
                  </a:solidFill>
                  <a:latin typeface="Poppins Medium"/>
                </a:rPr>
                <a:t>Difícil demostrar que no relacionado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1337195" y="237385"/>
              <a:ext cx="120913" cy="1312279"/>
              <a:chOff x="400121" y="-2258009"/>
              <a:chExt cx="152400" cy="165400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400121" y="-2258009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400121" y="-1507205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C5DCE9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400121" y="-756402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3243310" y="10353711"/>
              <a:ext cx="5941278" cy="681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15"/>
                </a:lnSpc>
                <a:spcBef>
                  <a:spcPct val="0"/>
                </a:spcBef>
              </a:pPr>
              <a:r>
                <a:rPr lang="en-US" sz="2939" u="none">
                  <a:solidFill>
                    <a:srgbClr val="FFFFFF"/>
                  </a:solidFill>
                  <a:latin typeface="Poppins Medium"/>
                </a:rPr>
                <a:t>Situaciones recurrentes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1019742" y="2028875"/>
              <a:ext cx="10388414" cy="8161641"/>
              <a:chOff x="0" y="0"/>
              <a:chExt cx="13093643" cy="10287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-6350"/>
                <a:ext cx="1309364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3093644" h="12700">
                    <a:moveTo>
                      <a:pt x="0" y="0"/>
                    </a:moveTo>
                    <a:lnTo>
                      <a:pt x="13093644" y="0"/>
                    </a:lnTo>
                    <a:lnTo>
                      <a:pt x="1309364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3422650"/>
                <a:ext cx="1309364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3093644" h="12700">
                    <a:moveTo>
                      <a:pt x="0" y="0"/>
                    </a:moveTo>
                    <a:lnTo>
                      <a:pt x="13093644" y="0"/>
                    </a:lnTo>
                    <a:lnTo>
                      <a:pt x="1309364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6851650"/>
                <a:ext cx="1309364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3093644" h="12700">
                    <a:moveTo>
                      <a:pt x="0" y="0"/>
                    </a:moveTo>
                    <a:lnTo>
                      <a:pt x="13093644" y="0"/>
                    </a:lnTo>
                    <a:lnTo>
                      <a:pt x="1309364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0280650"/>
                <a:ext cx="1309364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3093644" h="12700">
                    <a:moveTo>
                      <a:pt x="0" y="0"/>
                    </a:moveTo>
                    <a:lnTo>
                      <a:pt x="13093644" y="0"/>
                    </a:lnTo>
                    <a:lnTo>
                      <a:pt x="1309364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2519" y="1645309"/>
              <a:ext cx="768303" cy="681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4115"/>
                </a:lnSpc>
                <a:spcBef>
                  <a:spcPct val="0"/>
                </a:spcBef>
              </a:pPr>
              <a:r>
                <a:rPr lang="en-US" sz="2939" u="none">
                  <a:solidFill>
                    <a:srgbClr val="FFFFFF"/>
                  </a:solidFill>
                  <a:latin typeface="Poppins Medium"/>
                </a:rPr>
                <a:t>60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4365856"/>
              <a:ext cx="770822" cy="681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4115"/>
                </a:lnSpc>
                <a:spcBef>
                  <a:spcPct val="0"/>
                </a:spcBef>
              </a:pPr>
              <a:r>
                <a:rPr lang="en-US" sz="2939" u="none">
                  <a:solidFill>
                    <a:srgbClr val="FFFFFF"/>
                  </a:solidFill>
                  <a:latin typeface="Poppins Medium"/>
                </a:rPr>
                <a:t>40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4951" y="7086403"/>
              <a:ext cx="735870" cy="681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4115"/>
                </a:lnSpc>
                <a:spcBef>
                  <a:spcPct val="0"/>
                </a:spcBef>
              </a:pPr>
              <a:r>
                <a:rPr lang="en-US" sz="2939" u="none">
                  <a:solidFill>
                    <a:srgbClr val="FFFFFF"/>
                  </a:solidFill>
                  <a:latin typeface="Poppins Medium"/>
                </a:rPr>
                <a:t>20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22120" y="9806950"/>
              <a:ext cx="448701" cy="681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4115"/>
                </a:lnSpc>
                <a:spcBef>
                  <a:spcPct val="0"/>
                </a:spcBef>
              </a:pPr>
              <a:r>
                <a:rPr lang="en-US" sz="2939" u="none">
                  <a:solidFill>
                    <a:srgbClr val="FFFFFF"/>
                  </a:solidFill>
                  <a:latin typeface="Poppins Medium"/>
                </a:rPr>
                <a:t>0 </a:t>
              </a:r>
            </a:p>
          </p:txBody>
        </p: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1019742" y="2703974"/>
              <a:ext cx="10391773" cy="7486542"/>
              <a:chOff x="0" y="850900"/>
              <a:chExt cx="13097877" cy="94361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8914476"/>
                <a:ext cx="4368781" cy="1372524"/>
              </a:xfrm>
              <a:custGeom>
                <a:avLst/>
                <a:gdLst/>
                <a:ahLst/>
                <a:cxnLst/>
                <a:rect l="l" t="t" r="r" b="b"/>
                <a:pathLst>
                  <a:path w="4368781" h="1372524">
                    <a:moveTo>
                      <a:pt x="0" y="1372524"/>
                    </a:moveTo>
                    <a:lnTo>
                      <a:pt x="0" y="349164"/>
                    </a:lnTo>
                    <a:cubicBezTo>
                      <a:pt x="0" y="256560"/>
                      <a:pt x="36787" y="167749"/>
                      <a:pt x="102268" y="102267"/>
                    </a:cubicBezTo>
                    <a:cubicBezTo>
                      <a:pt x="167749" y="36787"/>
                      <a:pt x="256560" y="0"/>
                      <a:pt x="349164" y="0"/>
                    </a:cubicBezTo>
                    <a:lnTo>
                      <a:pt x="4019617" y="0"/>
                    </a:lnTo>
                    <a:cubicBezTo>
                      <a:pt x="4212455" y="0"/>
                      <a:pt x="4368781" y="156326"/>
                      <a:pt x="4368781" y="349164"/>
                    </a:cubicBezTo>
                    <a:lnTo>
                      <a:pt x="4368781" y="1372524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4364548" y="850900"/>
                <a:ext cx="4368781" cy="9436100"/>
              </a:xfrm>
              <a:custGeom>
                <a:avLst/>
                <a:gdLst/>
                <a:ahLst/>
                <a:cxnLst/>
                <a:rect l="l" t="t" r="r" b="b"/>
                <a:pathLst>
                  <a:path w="4368781" h="9436100">
                    <a:moveTo>
                      <a:pt x="0" y="9436100"/>
                    </a:moveTo>
                    <a:lnTo>
                      <a:pt x="0" y="349164"/>
                    </a:lnTo>
                    <a:cubicBezTo>
                      <a:pt x="0" y="156326"/>
                      <a:pt x="156326" y="0"/>
                      <a:pt x="349164" y="0"/>
                    </a:cubicBezTo>
                    <a:lnTo>
                      <a:pt x="4019617" y="0"/>
                    </a:lnTo>
                    <a:cubicBezTo>
                      <a:pt x="4112221" y="0"/>
                      <a:pt x="4201032" y="36787"/>
                      <a:pt x="4266514" y="102268"/>
                    </a:cubicBezTo>
                    <a:cubicBezTo>
                      <a:pt x="4331994" y="167749"/>
                      <a:pt x="4368781" y="256560"/>
                      <a:pt x="4368781" y="349164"/>
                    </a:cubicBezTo>
                    <a:lnTo>
                      <a:pt x="4368781" y="9436100"/>
                    </a:lnTo>
                    <a:close/>
                  </a:path>
                </a:pathLst>
              </a:custGeom>
              <a:solidFill>
                <a:srgbClr val="C5DCE9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8729096" y="3424382"/>
                <a:ext cx="4368781" cy="6862618"/>
              </a:xfrm>
              <a:custGeom>
                <a:avLst/>
                <a:gdLst/>
                <a:ahLst/>
                <a:cxnLst/>
                <a:rect l="l" t="t" r="r" b="b"/>
                <a:pathLst>
                  <a:path w="4368781" h="6862618">
                    <a:moveTo>
                      <a:pt x="0" y="6862618"/>
                    </a:moveTo>
                    <a:lnTo>
                      <a:pt x="0" y="349164"/>
                    </a:lnTo>
                    <a:cubicBezTo>
                      <a:pt x="0" y="256560"/>
                      <a:pt x="36787" y="167748"/>
                      <a:pt x="102267" y="102267"/>
                    </a:cubicBezTo>
                    <a:cubicBezTo>
                      <a:pt x="167749" y="36787"/>
                      <a:pt x="256559" y="0"/>
                      <a:pt x="349164" y="0"/>
                    </a:cubicBezTo>
                    <a:lnTo>
                      <a:pt x="4019617" y="0"/>
                    </a:lnTo>
                    <a:cubicBezTo>
                      <a:pt x="4212455" y="0"/>
                      <a:pt x="4368780" y="156326"/>
                      <a:pt x="4368780" y="349164"/>
                    </a:cubicBezTo>
                    <a:lnTo>
                      <a:pt x="4368780" y="68626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8" name="TextBox 28"/>
          <p:cNvSpPr txBox="1"/>
          <p:nvPr/>
        </p:nvSpPr>
        <p:spPr>
          <a:xfrm>
            <a:off x="13307347" y="9592140"/>
            <a:ext cx="3317593" cy="40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08"/>
              </a:lnSpc>
            </a:pPr>
            <a:r>
              <a:rPr lang="en-US" sz="1200" spc="-31">
                <a:solidFill>
                  <a:srgbClr val="231F20"/>
                </a:solidFill>
                <a:latin typeface="Poppins Medium Italics"/>
              </a:rPr>
              <a:t> Facultad de Geografía de la </a:t>
            </a:r>
          </a:p>
          <a:p>
            <a:pPr algn="r">
              <a:lnSpc>
                <a:spcPts val="1608"/>
              </a:lnSpc>
            </a:pPr>
            <a:r>
              <a:rPr lang="en-US" sz="1200" spc="-31">
                <a:solidFill>
                  <a:srgbClr val="231F20"/>
                </a:solidFill>
                <a:latin typeface="Poppins Medium Italics"/>
              </a:rPr>
              <a:t>Universidad de Asturias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7259300" y="0"/>
            <a:ext cx="1028700" cy="10287000"/>
            <a:chOff x="0" y="0"/>
            <a:chExt cx="375273" cy="375272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75273" cy="3752726"/>
            </a:xfrm>
            <a:custGeom>
              <a:avLst/>
              <a:gdLst/>
              <a:ahLst/>
              <a:cxnLst/>
              <a:rect l="l" t="t" r="r" b="b"/>
              <a:pathLst>
                <a:path w="375273" h="3752726">
                  <a:moveTo>
                    <a:pt x="0" y="0"/>
                  </a:moveTo>
                  <a:lnTo>
                    <a:pt x="375273" y="0"/>
                  </a:lnTo>
                  <a:lnTo>
                    <a:pt x="375273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C5DCE9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4036670" y="415693"/>
            <a:ext cx="2588270" cy="44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  <a:spcBef>
                <a:spcPct val="0"/>
              </a:spcBef>
            </a:pPr>
            <a:r>
              <a:rPr lang="en-US" sz="2199" dirty="0">
                <a:solidFill>
                  <a:srgbClr val="EFEFEF"/>
                </a:solidFill>
                <a:latin typeface="Telegraf"/>
              </a:rPr>
              <a:t>Fuente: </a:t>
            </a:r>
            <a:r>
              <a:rPr lang="en-US" sz="2199" u="sng" dirty="0">
                <a:solidFill>
                  <a:schemeClr val="bg1"/>
                </a:solidFill>
                <a:latin typeface="Telegraf"/>
                <a:hlinkClick r:id="rId2" tooltip="https://netbeez.net/blog/lack-of-network-monitoring-impairs-todays-network-engineer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netbeez.net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157452"/>
            <a:ext cx="9144000" cy="4129548"/>
            <a:chOff x="0" y="0"/>
            <a:chExt cx="3335756" cy="1506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35756" cy="1506470"/>
            </a:xfrm>
            <a:custGeom>
              <a:avLst/>
              <a:gdLst/>
              <a:ahLst/>
              <a:cxnLst/>
              <a:rect l="l" t="t" r="r" b="b"/>
              <a:pathLst>
                <a:path w="3335756" h="1506470">
                  <a:moveTo>
                    <a:pt x="0" y="0"/>
                  </a:moveTo>
                  <a:lnTo>
                    <a:pt x="3335756" y="0"/>
                  </a:lnTo>
                  <a:lnTo>
                    <a:pt x="3335756" y="1506470"/>
                  </a:lnTo>
                  <a:lnTo>
                    <a:pt x="0" y="1506470"/>
                  </a:lnTo>
                  <a:close/>
                </a:path>
              </a:pathLst>
            </a:custGeom>
            <a:solidFill>
              <a:srgbClr val="C5DC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0351" r="20351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3451717"/>
            <a:ext cx="6537043" cy="205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6"/>
              </a:lnSpc>
            </a:pPr>
            <a:r>
              <a:rPr lang="en-US" sz="7400" spc="-192">
                <a:solidFill>
                  <a:srgbClr val="C5DCE9"/>
                </a:solidFill>
                <a:latin typeface="Poppins Medium Bold"/>
              </a:rPr>
              <a:t>Gracias por su atención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7609154"/>
            <a:ext cx="5031434" cy="795982"/>
            <a:chOff x="0" y="0"/>
            <a:chExt cx="12097773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97772" cy="1913890"/>
            </a:xfrm>
            <a:custGeom>
              <a:avLst/>
              <a:gdLst/>
              <a:ahLst/>
              <a:cxnLst/>
              <a:rect l="l" t="t" r="r" b="b"/>
              <a:pathLst>
                <a:path w="12097772" h="1913890">
                  <a:moveTo>
                    <a:pt x="0" y="0"/>
                  </a:moveTo>
                  <a:lnTo>
                    <a:pt x="0" y="1913890"/>
                  </a:lnTo>
                  <a:lnTo>
                    <a:pt x="12097772" y="1913890"/>
                  </a:lnTo>
                  <a:lnTo>
                    <a:pt x="12097772" y="0"/>
                  </a:lnTo>
                  <a:lnTo>
                    <a:pt x="0" y="0"/>
                  </a:lnTo>
                  <a:close/>
                  <a:moveTo>
                    <a:pt x="12036813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2036813" y="59690"/>
                  </a:lnTo>
                  <a:lnTo>
                    <a:pt x="12036813" y="1852930"/>
                  </a:lnTo>
                  <a:close/>
                </a:path>
              </a:pathLst>
            </a:custGeom>
            <a:solidFill>
              <a:srgbClr val="231F2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276428" y="7841761"/>
            <a:ext cx="3833149" cy="26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spc="76" dirty="0">
                <a:solidFill>
                  <a:srgbClr val="231F20"/>
                </a:solidFill>
                <a:latin typeface="Telegraf Bold"/>
              </a:rPr>
              <a:t>GRANADA, 19 DE JUNIO DE 2023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281</Words>
  <Application>Microsoft Office PowerPoint</Application>
  <PresentationFormat>Personalizado</PresentationFormat>
  <Paragraphs>53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Poppins Medium</vt:lpstr>
      <vt:lpstr>Poppins Medium Bold</vt:lpstr>
      <vt:lpstr>Arial</vt:lpstr>
      <vt:lpstr>Poppins Medium Italics</vt:lpstr>
      <vt:lpstr>Telegraf</vt:lpstr>
      <vt:lpstr>Telegraf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 - Network Automatizado</dc:title>
  <cp:lastModifiedBy>Javier Sánchez Páez</cp:lastModifiedBy>
  <cp:revision>5</cp:revision>
  <dcterms:created xsi:type="dcterms:W3CDTF">2006-08-16T00:00:00Z</dcterms:created>
  <dcterms:modified xsi:type="dcterms:W3CDTF">2023-06-13T08:12:07Z</dcterms:modified>
  <dc:identifier>DAFlKtKSl20</dc:identifier>
</cp:coreProperties>
</file>